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9"/>
  </p:notesMasterIdLst>
  <p:handoutMasterIdLst>
    <p:handoutMasterId r:id="rId20"/>
  </p:handoutMasterIdLst>
  <p:sldIdLst>
    <p:sldId id="4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H-Template" id="{705054ED-DB56-FA4C-BB16-D35BDEFFF4C1}">
          <p14:sldIdLst>
            <p14:sldId id="41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B4E"/>
    <a:srgbClr val="F7323E"/>
    <a:srgbClr val="08119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5976"/>
  </p:normalViewPr>
  <p:slideViewPr>
    <p:cSldViewPr snapToGrid="0" snapToObjects="1">
      <p:cViewPr varScale="1">
        <p:scale>
          <a:sx n="105" d="100"/>
          <a:sy n="105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i="0"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841" y="3355131"/>
            <a:ext cx="2303792" cy="1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  <a:alpha val="7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9377" r="701" b="7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8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47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81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Neue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NeueLT Std Lt" pitchFamily="34" charset="0"/>
              </a:defRPr>
            </a:lvl1pPr>
            <a:lvl2pPr>
              <a:defRPr>
                <a:latin typeface="HelveticaNeueLT Std Lt" pitchFamily="34" charset="0"/>
              </a:defRPr>
            </a:lvl2pPr>
            <a:lvl3pPr>
              <a:defRPr>
                <a:latin typeface="HelveticaNeueLT Std Lt" pitchFamily="34" charset="0"/>
              </a:defRPr>
            </a:lvl3pPr>
            <a:lvl4pPr>
              <a:defRPr>
                <a:latin typeface="HelveticaNeueLT Std Lt" pitchFamily="34" charset="0"/>
              </a:defRPr>
            </a:lvl4pPr>
            <a:lvl5pPr>
              <a:defRPr>
                <a:latin typeface="HelveticaNeueLT Std L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E598-9CF1-4455-A6D3-44E1872CD576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F72B-C1B4-4FCD-9D74-FC3115756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24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NeueLT St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E598-9CF1-4455-A6D3-44E1872CD576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F72B-C1B4-4FCD-9D74-FC3115756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3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01486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alpha val="70000"/>
                  </a:schemeClr>
                </a:solidFill>
                <a:latin typeface="Circular Black" charset="0"/>
                <a:ea typeface="Circular Black" charset="0"/>
                <a:cs typeface="Circular Black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DEF4C2-E4CD-440C-AAD8-7F98C645FEBE}"/>
              </a:ext>
            </a:extLst>
          </p:cNvPr>
          <p:cNvGrpSpPr/>
          <p:nvPr userDrawn="1"/>
        </p:nvGrpSpPr>
        <p:grpSpPr>
          <a:xfrm>
            <a:off x="1237359" y="6328336"/>
            <a:ext cx="10383141" cy="366365"/>
            <a:chOff x="1237359" y="6328336"/>
            <a:chExt cx="10383141" cy="3663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0672DB-CB5A-40EF-9766-46FF677D9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6328336"/>
              <a:ext cx="5585460" cy="317705"/>
            </a:xfrm>
            <a:prstGeom prst="rect">
              <a:avLst/>
            </a:prstGeom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82B116F9-6A5E-4278-B033-6C5E11BF9AC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37359" y="6370216"/>
              <a:ext cx="3255645" cy="32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Digital Schoolhouse, 18a Blackbull Yard, 24-28 Hatton Wall, London EC1N 8JH.</a:t>
              </a:r>
              <a:b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r>
                <a:rPr lang="en-GB" sz="700" b="1" i="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x Grotesk"/>
                  <a:ea typeface="Open Sans" panose="020B0606030504020204" pitchFamily="34" charset="0"/>
                  <a:cs typeface="Times New Roman" panose="02020603050405020304" pitchFamily="18" charset="0"/>
                </a:rPr>
                <a:t>Copyright © 2019 Digital Schoolhouse. All rights reserved.</a:t>
              </a:r>
              <a:endParaRPr lang="en-GB" sz="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Dlfwxmvoqgsjrhhdnpkalelgktm" panose="020B0604020101020102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326D88-EFC7-4D62-9AB8-911CE656EE37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9377" y="3137295"/>
            <a:ext cx="2680241" cy="5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8" r:id="rId2"/>
    <p:sldLayoutId id="2147484009" r:id="rId3"/>
    <p:sldLayoutId id="2147484023" r:id="rId4"/>
    <p:sldLayoutId id="2147484035" r:id="rId5"/>
    <p:sldLayoutId id="2147484022" r:id="rId6"/>
    <p:sldLayoutId id="2147484043" r:id="rId7"/>
    <p:sldLayoutId id="2147484010" r:id="rId8"/>
    <p:sldLayoutId id="2147484011" r:id="rId9"/>
    <p:sldLayoutId id="2147484012" r:id="rId10"/>
    <p:sldLayoutId id="2147484052" r:id="rId11"/>
    <p:sldLayoutId id="2147484053" r:id="rId12"/>
    <p:sldLayoutId id="2147484054" r:id="rId13"/>
    <p:sldLayoutId id="2147484019" r:id="rId14"/>
    <p:sldLayoutId id="2147484013" r:id="rId15"/>
    <p:sldLayoutId id="2147484014" r:id="rId16"/>
    <p:sldLayoutId id="2147484015" r:id="rId17"/>
    <p:sldLayoutId id="2147484016" r:id="rId18"/>
    <p:sldLayoutId id="2147484017" r:id="rId19"/>
    <p:sldLayoutId id="2147484020" r:id="rId20"/>
    <p:sldLayoutId id="2147484021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47" r:id="rId30"/>
    <p:sldLayoutId id="2147484032" r:id="rId31"/>
    <p:sldLayoutId id="2147484048" r:id="rId32"/>
    <p:sldLayoutId id="2147484033" r:id="rId33"/>
    <p:sldLayoutId id="2147484034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51" r:id="rId40"/>
    <p:sldLayoutId id="2147484041" r:id="rId41"/>
    <p:sldLayoutId id="2147484044" r:id="rId42"/>
    <p:sldLayoutId id="2147484042" r:id="rId43"/>
    <p:sldLayoutId id="2147484045" r:id="rId44"/>
    <p:sldLayoutId id="2147484046" r:id="rId45"/>
    <p:sldLayoutId id="2147484049" r:id="rId46"/>
    <p:sldLayoutId id="2147484050" r:id="rId47"/>
    <p:sldLayoutId id="2147484055" r:id="rId48"/>
    <p:sldLayoutId id="2147484056" r:id="rId49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Px Grotesk Bold" panose="02060803030000020004" pitchFamily="18" charset="0"/>
          <a:ea typeface="Px Grotesk Bold" panose="02060803030000020004" pitchFamily="18" charset="0"/>
          <a:cs typeface="Vccgvkeomvcbzblgwtwhjahvwjz" panose="020B0804020101010102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Vccgvkeomvcbzblgwtwhjahvwjz" panose="020B0804020101010102" pitchFamily="34" charset="0"/>
          <a:ea typeface="Vccgvkeomvcbzblgwtwhjahvwjz" panose="020B0804020101010102" pitchFamily="34" charset="0"/>
          <a:cs typeface="Vccgvkeomvcbzblgwtwhjahvwjz" panose="020B0804020101010102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Dlfwxmvoqgsjrhhdnpkalelgktm" panose="020B0604020101020102" pitchFamily="34" charset="0"/>
          <a:ea typeface="Dlfwxmvoqgsjrhhdnpkalelgktm" panose="020B0604020101020102" pitchFamily="34" charset="0"/>
          <a:cs typeface="Dlfwxmvoqgsjrhhdnpkalelgktm" panose="020B0604020101020102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wmf"/><Relationship Id="rId7" Type="http://schemas.openxmlformats.org/officeDocument/2006/relationships/hyperlink" Target="https://commons.wikimedia.org/wiki/File:Emoji_u1f609.svg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wmf"/><Relationship Id="rId4" Type="http://schemas.openxmlformats.org/officeDocument/2006/relationships/image" Target="../media/image11.wmf"/><Relationship Id="rId9" Type="http://schemas.openxmlformats.org/officeDocument/2006/relationships/hyperlink" Target="https://commons.wikimedia.org/wiki/File:Emoji_u1f44c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426106" y="751235"/>
            <a:ext cx="1848574" cy="294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en-US" sz="900" b="1" spc="200" dirty="0">
                <a:solidFill>
                  <a:schemeClr val="bg1"/>
                </a:solidFill>
                <a:latin typeface="Circular Black" charset="0"/>
                <a:ea typeface="Circular Black" charset="0"/>
                <a:cs typeface="Circular Black" charset="0"/>
              </a:rPr>
              <a:t>SEPTEMBER 2019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15441850-C023-44CD-87D6-30D25815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59" y="6370216"/>
            <a:ext cx="3255645" cy="3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Digital Schoolhouse, 18a Blackbull Yard, 24-28 Hatton Wall, London EC1N 8JH.</a:t>
            </a:r>
            <a:b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GB" sz="700" b="1" i="0" spc="10" dirty="0">
                <a:solidFill>
                  <a:schemeClr val="bg1"/>
                </a:solidFill>
                <a:effectLst/>
                <a:latin typeface="Px Grotesk"/>
                <a:ea typeface="Open Sans" panose="020B0606030504020204" pitchFamily="34" charset="0"/>
                <a:cs typeface="Times New Roman" panose="02020603050405020304" pitchFamily="18" charset="0"/>
              </a:rPr>
              <a:t>Copyright © 2019 Digital Schoolhouse. All rights reserved.</a:t>
            </a:r>
            <a:endParaRPr lang="en-GB" sz="600" i="1" dirty="0">
              <a:solidFill>
                <a:schemeClr val="bg1"/>
              </a:solidFill>
              <a:effectLst/>
              <a:latin typeface="Px Grotesk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1"/>
                </a:solidFill>
                <a:effectLst/>
                <a:latin typeface="Dlfwxmvoqgsjrhhdnpkalelgktm" panose="020B0604020101020102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26C2C-CB6F-4243-8407-FAE23E83D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46" y="6158207"/>
            <a:ext cx="5986791" cy="536494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AC20605-1411-4E71-8869-3102DE9BA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E33C0-AABE-46B1-B6E9-44CF7D3AE873}"/>
              </a:ext>
            </a:extLst>
          </p:cNvPr>
          <p:cNvSpPr txBox="1"/>
          <p:nvPr/>
        </p:nvSpPr>
        <p:spPr>
          <a:xfrm>
            <a:off x="1866899" y="2381792"/>
            <a:ext cx="75592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Making Faces</a:t>
            </a:r>
            <a:r>
              <a:rPr lang="en-GB" sz="5400" dirty="0">
                <a:solidFill>
                  <a:schemeClr val="accent5"/>
                </a:solidFill>
                <a:latin typeface="Px Grotesk Bold" panose="02060803030000020004" pitchFamily="18" charset="0"/>
                <a:ea typeface="Circular Book" charset="0"/>
                <a:cs typeface="Circular Book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F04AE-74D6-477A-9B38-5CB6F557EBE8}"/>
              </a:ext>
            </a:extLst>
          </p:cNvPr>
          <p:cNvSpPr/>
          <p:nvPr/>
        </p:nvSpPr>
        <p:spPr>
          <a:xfrm>
            <a:off x="1911080" y="3230014"/>
            <a:ext cx="4045422" cy="298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Dlfwxmvoqgsjrhhdnpkalelgktm" panose="020B0604020101020102" pitchFamily="34" charset="0"/>
                <a:ea typeface="Circular Book" charset="0"/>
                <a:cs typeface="Dlfwxmvoqgsjrhhdnpkalelgktm" panose="020B0604020101020102" pitchFamily="34" charset="0"/>
              </a:rPr>
              <a:t>Playdough Programming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B9C9D2-843E-4C30-8B69-44CB778A7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13" y="-123121"/>
            <a:ext cx="6496859" cy="2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208" y="404664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Butterfly</a:t>
            </a:r>
          </a:p>
        </p:txBody>
      </p:sp>
      <p:pic>
        <p:nvPicPr>
          <p:cNvPr id="3" name="Picture 2" descr="blue cartoon butterfly - color variation 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08" y="649087"/>
            <a:ext cx="4896544" cy="51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404664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Bee</a:t>
            </a:r>
          </a:p>
        </p:txBody>
      </p:sp>
      <p:pic>
        <p:nvPicPr>
          <p:cNvPr id="3" name="Picture 2" descr="Bee by forestgreen - A little bee with a s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95" y="771600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208" y="476672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Robot</a:t>
            </a:r>
          </a:p>
        </p:txBody>
      </p:sp>
      <p:pic>
        <p:nvPicPr>
          <p:cNvPr id="3" name="Picture 2" descr="girl robot with flower in her hair Vector Clip Art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786408"/>
            <a:ext cx="3312368" cy="46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0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476672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Chemistry: H</a:t>
            </a:r>
            <a:r>
              <a:rPr lang="en-GB" sz="2400" dirty="0">
                <a:latin typeface="Px Grotesk Bold" panose="02060803030000020004" pitchFamily="18" charset="0"/>
              </a:rPr>
              <a:t>2</a:t>
            </a:r>
            <a:r>
              <a:rPr lang="en-GB" dirty="0">
                <a:latin typeface="Px Grotesk Bold" panose="02060803030000020004" pitchFamily="18" charset="0"/>
              </a:rPr>
              <a:t>O</a:t>
            </a:r>
          </a:p>
        </p:txBody>
      </p:sp>
      <p:pic>
        <p:nvPicPr>
          <p:cNvPr id="3" name="Picture 2" descr="... the oxygen atom, red, with two hydrogen atoms, white, connected to 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714500"/>
            <a:ext cx="4762500" cy="3429000"/>
          </a:xfrm>
          <a:prstGeom prst="rect">
            <a:avLst/>
          </a:prstGeom>
        </p:spPr>
      </p:pic>
      <p:pic>
        <p:nvPicPr>
          <p:cNvPr id="4" name="Picture 3" descr="neal mcgovern h atomic mass 2 02g o atomic m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333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4664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Football</a:t>
            </a:r>
          </a:p>
        </p:txBody>
      </p:sp>
      <p:pic>
        <p:nvPicPr>
          <p:cNvPr id="3" name="Picture 2" descr="BIG IMAGE (PNG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48595"/>
            <a:ext cx="4896544" cy="48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520108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Wand</a:t>
            </a:r>
          </a:p>
        </p:txBody>
      </p:sp>
      <p:grpSp>
        <p:nvGrpSpPr>
          <p:cNvPr id="11" name="Group 10"/>
          <p:cNvGrpSpPr/>
          <p:nvPr/>
        </p:nvGrpSpPr>
        <p:grpSpPr>
          <a:xfrm rot="2205255">
            <a:off x="6591241" y="1377986"/>
            <a:ext cx="2245394" cy="5338869"/>
            <a:chOff x="5922393" y="910148"/>
            <a:chExt cx="2245394" cy="5338869"/>
          </a:xfrm>
        </p:grpSpPr>
        <p:sp>
          <p:nvSpPr>
            <p:cNvPr id="9" name="Trapezoid 8"/>
            <p:cNvSpPr/>
            <p:nvPr/>
          </p:nvSpPr>
          <p:spPr>
            <a:xfrm>
              <a:off x="6948264" y="2200731"/>
              <a:ext cx="193652" cy="4048286"/>
            </a:xfrm>
            <a:prstGeom prst="trapezoid">
              <a:avLst>
                <a:gd name="adj" fmla="val 48275"/>
              </a:avLst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922393" y="910148"/>
              <a:ext cx="2245394" cy="1798074"/>
              <a:chOff x="4788024" y="3902491"/>
              <a:chExt cx="2461418" cy="2046789"/>
            </a:xfrm>
            <a:solidFill>
              <a:srgbClr val="FF66FF"/>
            </a:solidFill>
          </p:grpSpPr>
          <p:sp>
            <p:nvSpPr>
              <p:cNvPr id="7" name="Star: 5 Points 6"/>
              <p:cNvSpPr/>
              <p:nvPr/>
            </p:nvSpPr>
            <p:spPr>
              <a:xfrm>
                <a:off x="4788024" y="3902491"/>
                <a:ext cx="2461418" cy="2046789"/>
              </a:xfrm>
              <a:prstGeom prst="star5">
                <a:avLst/>
              </a:prstGeom>
              <a:grp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Heart 7"/>
              <p:cNvSpPr/>
              <p:nvPr/>
            </p:nvSpPr>
            <p:spPr>
              <a:xfrm>
                <a:off x="5658693" y="4725144"/>
                <a:ext cx="720080" cy="648072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2" name="Picture 11" descr="Magic Wand by jhnri4 - Magic wand (with stars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5520" y="1413828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2A01E-7FC6-491E-A053-3619100B4E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9" b="1745"/>
          <a:stretch/>
        </p:blipFill>
        <p:spPr>
          <a:xfrm>
            <a:off x="1847528" y="836712"/>
            <a:ext cx="2088232" cy="1584175"/>
          </a:xfrm>
          <a:prstGeom prst="rect">
            <a:avLst/>
          </a:prstGeom>
        </p:spPr>
      </p:pic>
      <p:pic>
        <p:nvPicPr>
          <p:cNvPr id="5" name="Picture 4" descr="blue cartoon butterfly - color variation D">
            <a:extLst>
              <a:ext uri="{FF2B5EF4-FFF2-40B4-BE49-F238E27FC236}">
                <a16:creationId xmlns:a16="http://schemas.microsoft.com/office/drawing/2014/main" id="{939E1C63-A669-4EBE-A413-2F68FC6CA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08085"/>
            <a:ext cx="1944216" cy="2041427"/>
          </a:xfrm>
          <a:prstGeom prst="rect">
            <a:avLst/>
          </a:prstGeom>
        </p:spPr>
      </p:pic>
      <p:pic>
        <p:nvPicPr>
          <p:cNvPr id="6" name="Picture 5" descr="Bee by forestgreen - A little bee with a sting">
            <a:extLst>
              <a:ext uri="{FF2B5EF4-FFF2-40B4-BE49-F238E27FC236}">
                <a16:creationId xmlns:a16="http://schemas.microsoft.com/office/drawing/2014/main" id="{9578A5AE-03E6-443F-9314-D85F512C3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611757"/>
            <a:ext cx="2556284" cy="2556284"/>
          </a:xfrm>
          <a:prstGeom prst="rect">
            <a:avLst/>
          </a:prstGeom>
        </p:spPr>
      </p:pic>
      <p:pic>
        <p:nvPicPr>
          <p:cNvPr id="7" name="Picture 6" descr="girl robot with flower in her hair Vector Clip Art">
            <a:extLst>
              <a:ext uri="{FF2B5EF4-FFF2-40B4-BE49-F238E27FC236}">
                <a16:creationId xmlns:a16="http://schemas.microsoft.com/office/drawing/2014/main" id="{901AC310-E823-487A-A9E4-5991F88445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6" y="3501008"/>
            <a:ext cx="1636976" cy="23217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92B601-9D33-41F8-A889-1FBBF04E11F2}"/>
              </a:ext>
            </a:extLst>
          </p:cNvPr>
          <p:cNvGrpSpPr/>
          <p:nvPr/>
        </p:nvGrpSpPr>
        <p:grpSpPr>
          <a:xfrm rot="2205255">
            <a:off x="5507827" y="2995296"/>
            <a:ext cx="1303631" cy="3216288"/>
            <a:chOff x="5922393" y="910148"/>
            <a:chExt cx="2245394" cy="5338869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154EC2AB-9FFD-41ED-8AB3-FB2402FDC319}"/>
                </a:ext>
              </a:extLst>
            </p:cNvPr>
            <p:cNvSpPr/>
            <p:nvPr/>
          </p:nvSpPr>
          <p:spPr>
            <a:xfrm>
              <a:off x="6948264" y="2200731"/>
              <a:ext cx="193652" cy="4048286"/>
            </a:xfrm>
            <a:prstGeom prst="trapezoid">
              <a:avLst>
                <a:gd name="adj" fmla="val 48275"/>
              </a:avLst>
            </a:prstGeom>
            <a:solidFill>
              <a:srgbClr val="FF66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0CE18E-668C-418C-ACFA-6D7DED031CD6}"/>
                </a:ext>
              </a:extLst>
            </p:cNvPr>
            <p:cNvGrpSpPr/>
            <p:nvPr/>
          </p:nvGrpSpPr>
          <p:grpSpPr>
            <a:xfrm>
              <a:off x="5922393" y="910148"/>
              <a:ext cx="2245394" cy="1798074"/>
              <a:chOff x="4788024" y="3902491"/>
              <a:chExt cx="2461418" cy="2046789"/>
            </a:xfrm>
            <a:solidFill>
              <a:srgbClr val="FF66FF"/>
            </a:solidFill>
          </p:grpSpPr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197F660E-7DDB-4572-B4FD-DC5EBBA22EF2}"/>
                  </a:ext>
                </a:extLst>
              </p:cNvPr>
              <p:cNvSpPr/>
              <p:nvPr/>
            </p:nvSpPr>
            <p:spPr>
              <a:xfrm>
                <a:off x="4788024" y="3902491"/>
                <a:ext cx="2461418" cy="2046789"/>
              </a:xfrm>
              <a:prstGeom prst="star5">
                <a:avLst/>
              </a:prstGeom>
              <a:grp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82C7FADE-9370-4365-BED9-882309CE1996}"/>
                  </a:ext>
                </a:extLst>
              </p:cNvPr>
              <p:cNvSpPr/>
              <p:nvPr/>
            </p:nvSpPr>
            <p:spPr>
              <a:xfrm>
                <a:off x="5658693" y="4725144"/>
                <a:ext cx="720080" cy="648072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3" name="Picture 12" descr="BIG IMAGE (PNG)">
            <a:extLst>
              <a:ext uri="{FF2B5EF4-FFF2-40B4-BE49-F238E27FC236}">
                <a16:creationId xmlns:a16="http://schemas.microsoft.com/office/drawing/2014/main" id="{9A689CC2-D49A-414F-99E8-D588EB4C9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4" y="3549697"/>
            <a:ext cx="2232248" cy="21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ahneila\AppData\Local\Microsoft\Windows\INetCache\IE\N6NMUG0D\MC900437561[1].wmf">
            <a:extLst>
              <a:ext uri="{FF2B5EF4-FFF2-40B4-BE49-F238E27FC236}">
                <a16:creationId xmlns:a16="http://schemas.microsoft.com/office/drawing/2014/main" id="{D915D858-B349-428A-B1A4-BC5D34D857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92" y="3595961"/>
            <a:ext cx="3816424" cy="23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hahneila\AppData\Local\Microsoft\Windows\INetCache\IE\6TWBMIO7\MC900423159[1].wmf">
            <a:extLst>
              <a:ext uri="{FF2B5EF4-FFF2-40B4-BE49-F238E27FC236}">
                <a16:creationId xmlns:a16="http://schemas.microsoft.com/office/drawing/2014/main" id="{578AB10D-DD12-4ED5-96F4-0CABFFE329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429000"/>
            <a:ext cx="2664296" cy="27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hahneila\AppData\Local\Microsoft\Windows\INetCache\IE\MOGDHHN4\MC900423153[1].wmf">
            <a:extLst>
              <a:ext uri="{FF2B5EF4-FFF2-40B4-BE49-F238E27FC236}">
                <a16:creationId xmlns:a16="http://schemas.microsoft.com/office/drawing/2014/main" id="{77100E9E-253D-448A-A470-4E4FAD03B9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16024"/>
            <a:ext cx="3024336" cy="28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hahneila\AppData\Local\Microsoft\Windows\INetCache\IE\N6NMUG0D\MC900423155[1].wmf">
            <a:extLst>
              <a:ext uri="{FF2B5EF4-FFF2-40B4-BE49-F238E27FC236}">
                <a16:creationId xmlns:a16="http://schemas.microsoft.com/office/drawing/2014/main" id="{F1B66508-57E8-40E0-911F-0B7D2F1E63C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60648"/>
            <a:ext cx="26642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F4BC496-3807-4A63-A26E-0A6BD14FBA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36520" y="116632"/>
            <a:ext cx="2918960" cy="291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C8A9A-BA18-4C20-B20E-CD5B7DC82A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36520" y="3229491"/>
            <a:ext cx="2918960" cy="2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2555428"/>
            <a:ext cx="42291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The Challenge</a:t>
            </a:r>
            <a:r>
              <a:rPr lang="en-GB" dirty="0">
                <a:solidFill>
                  <a:srgbClr val="FF0000"/>
                </a:solidFill>
                <a:latin typeface="Px Grotesk Bold" panose="02060803030000020004" pitchFamily="18" charset="0"/>
              </a:rPr>
              <a:t>.</a:t>
            </a:r>
          </a:p>
        </p:txBody>
      </p:sp>
      <p:pic>
        <p:nvPicPr>
          <p:cNvPr id="4" name="Picture 3" descr="Creative Commons Licen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09" y="6376268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41B2C-DCF5-460D-BA05-ABA4A54AA8DC}"/>
              </a:ext>
            </a:extLst>
          </p:cNvPr>
          <p:cNvSpPr txBox="1"/>
          <p:nvPr/>
        </p:nvSpPr>
        <p:spPr>
          <a:xfrm>
            <a:off x="7433974" y="885490"/>
            <a:ext cx="3588617" cy="2646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dirty="0">
                <a:latin typeface="HelveticaNeueLT Std" pitchFamily="34" charset="0"/>
              </a:rPr>
              <a:t>Pair up </a:t>
            </a:r>
            <a:endParaRPr lang="en-US" sz="1600" b="1" dirty="0">
              <a:solidFill>
                <a:schemeClr val="accent1"/>
              </a:solidFill>
              <a:latin typeface="Px Grotesk" charset="0"/>
              <a:ea typeface="Px Grotesk" charset="0"/>
              <a:cs typeface="Px Grotes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282CE-2677-420F-B0D8-19C8763BBFDC}"/>
              </a:ext>
            </a:extLst>
          </p:cNvPr>
          <p:cNvSpPr txBox="1"/>
          <p:nvPr/>
        </p:nvSpPr>
        <p:spPr>
          <a:xfrm>
            <a:off x="7433974" y="1128633"/>
            <a:ext cx="3588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dirty="0">
                <a:latin typeface="Px Grotesk Light" panose="02060303030000020004" pitchFamily="18" charset="0"/>
              </a:rPr>
              <a:t>One partner takes charge of modelling (the Human Computer) with the playdough and the other is responsible for giving the instructions (the programmer)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974F8-4425-4ECE-9C84-17CB5C633D1A}"/>
              </a:ext>
            </a:extLst>
          </p:cNvPr>
          <p:cNvSpPr txBox="1"/>
          <p:nvPr/>
        </p:nvSpPr>
        <p:spPr>
          <a:xfrm>
            <a:off x="7473565" y="2497934"/>
            <a:ext cx="3588617" cy="27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latin typeface="Px Grotesk" charset="0"/>
                <a:ea typeface="Px Grotesk" charset="0"/>
                <a:cs typeface="Px Grotesk" charset="0"/>
              </a:rPr>
              <a:t>How good are your instructions?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DAB05-7F41-4B15-B8DC-19628007DF01}"/>
              </a:ext>
            </a:extLst>
          </p:cNvPr>
          <p:cNvSpPr txBox="1"/>
          <p:nvPr/>
        </p:nvSpPr>
        <p:spPr>
          <a:xfrm>
            <a:off x="7473565" y="2741077"/>
            <a:ext cx="358861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Px Grotesk Light" panose="02060303030000020004" pitchFamily="18" charset="0"/>
              </a:defRPr>
            </a:lvl1pPr>
          </a:lstStyle>
          <a:p>
            <a:r>
              <a:rPr lang="en-GB" dirty="0"/>
              <a:t>Programmers, using only verbal instructions get your partner to create one of the faces above. How good are your instructions? Can you complete this in under a minute?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01A15-1FD4-4E90-BB81-1ECED96EEB88}"/>
              </a:ext>
            </a:extLst>
          </p:cNvPr>
          <p:cNvSpPr txBox="1"/>
          <p:nvPr/>
        </p:nvSpPr>
        <p:spPr>
          <a:xfrm>
            <a:off x="7473565" y="4030789"/>
            <a:ext cx="3588617" cy="28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latin typeface="Px Grotesk" charset="0"/>
                <a:ea typeface="Px Grotesk" charset="0"/>
                <a:cs typeface="Px Grotesk" charset="0"/>
              </a:rPr>
              <a:t>Programmers</a:t>
            </a:r>
            <a:endParaRPr lang="en-US" sz="1600" b="1" dirty="0">
              <a:solidFill>
                <a:schemeClr val="accent1"/>
              </a:solidFill>
              <a:latin typeface="Px Grotesk" charset="0"/>
              <a:ea typeface="Px Grotesk" charset="0"/>
              <a:cs typeface="Px Grotesk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2AB77-0BFC-41A4-8061-077861706C3A}"/>
              </a:ext>
            </a:extLst>
          </p:cNvPr>
          <p:cNvSpPr txBox="1"/>
          <p:nvPr/>
        </p:nvSpPr>
        <p:spPr>
          <a:xfrm>
            <a:off x="7473565" y="4273932"/>
            <a:ext cx="358861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Px Grotesk Light" panose="02060303030000020004" pitchFamily="18" charset="0"/>
              </a:defRPr>
            </a:lvl1pPr>
          </a:lstStyle>
          <a:p>
            <a:r>
              <a:rPr lang="en-GB" dirty="0"/>
              <a:t>Choose one of the faces on the following slides.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B5CA2-02E6-468E-BBDC-03F5BCF49421}"/>
              </a:ext>
            </a:extLst>
          </p:cNvPr>
          <p:cNvSpPr txBox="1"/>
          <p:nvPr/>
        </p:nvSpPr>
        <p:spPr>
          <a:xfrm>
            <a:off x="7473565" y="5022339"/>
            <a:ext cx="3588617" cy="28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latin typeface="Px Grotesk" charset="0"/>
                <a:ea typeface="Px Grotesk" charset="0"/>
                <a:cs typeface="Px Grotesk" charset="0"/>
              </a:rPr>
              <a:t>Human Computers</a:t>
            </a:r>
            <a:endParaRPr lang="en-US" sz="1600" b="1" dirty="0">
              <a:solidFill>
                <a:schemeClr val="accent1"/>
              </a:solidFill>
              <a:latin typeface="Px Grotesk" charset="0"/>
              <a:ea typeface="Px Grotesk" charset="0"/>
              <a:cs typeface="Px Grotesk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4C2EB-395D-45D2-9CA8-E2B61E36295C}"/>
              </a:ext>
            </a:extLst>
          </p:cNvPr>
          <p:cNvSpPr txBox="1"/>
          <p:nvPr/>
        </p:nvSpPr>
        <p:spPr>
          <a:xfrm>
            <a:off x="7473565" y="5265482"/>
            <a:ext cx="358861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400">
                <a:latin typeface="Px Grotesk Light" panose="02060303030000020004" pitchFamily="18" charset="0"/>
              </a:defRPr>
            </a:lvl1pPr>
          </a:lstStyle>
          <a:p>
            <a:r>
              <a:rPr lang="en-GB" dirty="0"/>
              <a:t>Can you follow the instructions to make a model of a face that portrays the same emotions?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E47A87-2D2A-4F4F-959F-3B66D2A60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84" y="2733913"/>
            <a:ext cx="300568" cy="217076"/>
          </a:xfrm>
          <a:prstGeom prst="rect">
            <a:avLst/>
          </a:prstGeom>
        </p:spPr>
      </p:pic>
      <p:sp>
        <p:nvSpPr>
          <p:cNvPr id="20" name="Shape 3624">
            <a:extLst>
              <a:ext uri="{FF2B5EF4-FFF2-40B4-BE49-F238E27FC236}">
                <a16:creationId xmlns:a16="http://schemas.microsoft.com/office/drawing/2014/main" id="{BEE1B9D1-FA87-4447-8E3D-9C672B85AABC}"/>
              </a:ext>
            </a:extLst>
          </p:cNvPr>
          <p:cNvSpPr/>
          <p:nvPr/>
        </p:nvSpPr>
        <p:spPr>
          <a:xfrm>
            <a:off x="6615838" y="100514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Shape 3624">
            <a:extLst>
              <a:ext uri="{FF2B5EF4-FFF2-40B4-BE49-F238E27FC236}">
                <a16:creationId xmlns:a16="http://schemas.microsoft.com/office/drawing/2014/main" id="{460C57A9-6908-49A7-AA07-3E0EE649D650}"/>
              </a:ext>
            </a:extLst>
          </p:cNvPr>
          <p:cNvSpPr/>
          <p:nvPr/>
        </p:nvSpPr>
        <p:spPr>
          <a:xfrm>
            <a:off x="6594290" y="2639511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Shape 3624">
            <a:extLst>
              <a:ext uri="{FF2B5EF4-FFF2-40B4-BE49-F238E27FC236}">
                <a16:creationId xmlns:a16="http://schemas.microsoft.com/office/drawing/2014/main" id="{2826391B-4C2B-496B-8081-B669C2528046}"/>
              </a:ext>
            </a:extLst>
          </p:cNvPr>
          <p:cNvSpPr/>
          <p:nvPr/>
        </p:nvSpPr>
        <p:spPr>
          <a:xfrm>
            <a:off x="6588387" y="4075724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Shape 3624">
            <a:extLst>
              <a:ext uri="{FF2B5EF4-FFF2-40B4-BE49-F238E27FC236}">
                <a16:creationId xmlns:a16="http://schemas.microsoft.com/office/drawing/2014/main" id="{50ECDC47-9CFA-4C10-BCFB-26FD83F718D6}"/>
              </a:ext>
            </a:extLst>
          </p:cNvPr>
          <p:cNvSpPr/>
          <p:nvPr/>
        </p:nvSpPr>
        <p:spPr>
          <a:xfrm>
            <a:off x="6655428" y="512734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7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464" y="332656"/>
            <a:ext cx="9753600" cy="1487862"/>
          </a:xfrm>
        </p:spPr>
        <p:txBody>
          <a:bodyPr/>
          <a:lstStyle/>
          <a:p>
            <a:r>
              <a:rPr lang="en-GB" sz="4800" dirty="0">
                <a:latin typeface="Px Grotesk Bold" panose="02060803030000020004" pitchFamily="18" charset="0"/>
              </a:rPr>
              <a:t>Angry, Surprised</a:t>
            </a:r>
          </a:p>
        </p:txBody>
      </p:sp>
      <p:pic>
        <p:nvPicPr>
          <p:cNvPr id="5" name="Picture 4" descr="C:\Users\Shahneila\AppData\Local\Microsoft\Windows\INetCache\IE\N6NMUG0D\MC900423155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51" y="1235208"/>
            <a:ext cx="4543333" cy="46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188640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Calm, Content, Happy</a:t>
            </a:r>
          </a:p>
        </p:txBody>
      </p:sp>
      <p:pic>
        <p:nvPicPr>
          <p:cNvPr id="3" name="Picture 2" descr="C:\Users\Shahneila\AppData\Local\Microsoft\Windows\INetCache\IE\N6NMUG0D\MC90043756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484784"/>
            <a:ext cx="80648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96" y="404664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Angry, Frustrated</a:t>
            </a:r>
          </a:p>
        </p:txBody>
      </p:sp>
      <p:pic>
        <p:nvPicPr>
          <p:cNvPr id="3" name="Picture 2" descr="C:\Users\Shahneila\AppData\Local\Microsoft\Windows\INetCache\IE\MOGDHHN4\MC90042315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0" y="1556792"/>
            <a:ext cx="4914022" cy="39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6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332656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Ouch, that’s funny!</a:t>
            </a:r>
          </a:p>
        </p:txBody>
      </p:sp>
      <p:pic>
        <p:nvPicPr>
          <p:cNvPr id="3" name="Picture 2" descr="C:\Users\Shahneila\AppData\Local\Microsoft\Windows\INetCache\IE\N6NMUG0D\MC90043245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0" y="1076587"/>
            <a:ext cx="4867267" cy="47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3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I’m happy, I Love Shopping!</a:t>
            </a:r>
          </a:p>
        </p:txBody>
      </p:sp>
      <p:pic>
        <p:nvPicPr>
          <p:cNvPr id="3" name="Picture 2" descr="C:\Users\Shahneila\AppData\Local\Microsoft\Windows\INetCache\IE\VQTNGD1L\MC90043755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4" y="1484784"/>
            <a:ext cx="5633324" cy="46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0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404664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Happy, Laughing, Joyful</a:t>
            </a:r>
          </a:p>
        </p:txBody>
      </p:sp>
      <p:pic>
        <p:nvPicPr>
          <p:cNvPr id="3" name="Picture 2" descr="C:\Users\Shahneila\AppData\Local\Microsoft\Windows\INetCache\IE\6TWBMIO7\MC90042315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440160"/>
            <a:ext cx="4550025" cy="43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2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04" y="476672"/>
            <a:ext cx="9753600" cy="1487862"/>
          </a:xfrm>
        </p:spPr>
        <p:txBody>
          <a:bodyPr/>
          <a:lstStyle/>
          <a:p>
            <a:r>
              <a:rPr lang="en-GB" dirty="0">
                <a:latin typeface="Px Grotesk Bold" panose="02060803030000020004" pitchFamily="18" charset="0"/>
              </a:rPr>
              <a:t>Nintendo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D2C96-A74E-40D4-9E84-F8984A22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16" y="1964534"/>
            <a:ext cx="7032106" cy="30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6280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8284</TotalTime>
  <Words>161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Circular Black</vt:lpstr>
      <vt:lpstr>Dlfwxmvoqgsjrhhdnpkalelgktm</vt:lpstr>
      <vt:lpstr>HelveticaNeueLT Std</vt:lpstr>
      <vt:lpstr>HelveticaNeueLT Std Lt</vt:lpstr>
      <vt:lpstr>Montserrat Medium</vt:lpstr>
      <vt:lpstr>Open Sans</vt:lpstr>
      <vt:lpstr>Px Grotesk</vt:lpstr>
      <vt:lpstr>Px Grotesk Bold</vt:lpstr>
      <vt:lpstr>Px Grotesk Light</vt:lpstr>
      <vt:lpstr>Vccgvkeomvcbzblgwtwhjahvwjz</vt:lpstr>
      <vt:lpstr>B&amp;D-Powerpoint Template_16x9</vt:lpstr>
      <vt:lpstr>PowerPoint Presentation</vt:lpstr>
      <vt:lpstr>The Challenge.</vt:lpstr>
      <vt:lpstr>Angry, Surprised</vt:lpstr>
      <vt:lpstr>Calm, Content, Happy</vt:lpstr>
      <vt:lpstr>Angry, Frustrated</vt:lpstr>
      <vt:lpstr>Ouch, that’s funny!</vt:lpstr>
      <vt:lpstr>I’m happy, I Love Shopping!</vt:lpstr>
      <vt:lpstr>Happy, Laughing, Joyful</vt:lpstr>
      <vt:lpstr>Nintendo</vt:lpstr>
      <vt:lpstr>Butterfly</vt:lpstr>
      <vt:lpstr>Bee</vt:lpstr>
      <vt:lpstr>Robot</vt:lpstr>
      <vt:lpstr>Chemistry: H2O</vt:lpstr>
      <vt:lpstr>Football</vt:lpstr>
      <vt:lpstr>Wand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newfor.studio</dc:creator>
  <cp:keywords/>
  <dc:description/>
  <cp:lastModifiedBy>Shahneila Saeed</cp:lastModifiedBy>
  <cp:revision>282</cp:revision>
  <cp:lastPrinted>2017-03-09T03:48:56Z</cp:lastPrinted>
  <dcterms:created xsi:type="dcterms:W3CDTF">2016-11-10T06:07:03Z</dcterms:created>
  <dcterms:modified xsi:type="dcterms:W3CDTF">2019-09-02T10:33:38Z</dcterms:modified>
  <cp:category/>
</cp:coreProperties>
</file>